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3"/>
  </p:sldMasterIdLst>
  <p:sldIdLst>
    <p:sldId id="256" r:id="rId4"/>
    <p:sldId id="257" r:id="rId5"/>
    <p:sldId id="258" r:id="rId6"/>
    <p:sldId id="269" r:id="rId7"/>
    <p:sldId id="259" r:id="rId8"/>
    <p:sldId id="271" r:id="rId9"/>
    <p:sldId id="272" r:id="rId10"/>
    <p:sldId id="260"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651F"/>
    <a:srgbClr val="263147"/>
    <a:srgbClr val="7B7D72"/>
    <a:srgbClr val="0068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493417-35F0-5945-8F71-F7EB3DCD2103}" v="3" dt="2023-03-17T20:20:22.2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41"/>
    <p:restoredTop sz="94637"/>
  </p:normalViewPr>
  <p:slideViewPr>
    <p:cSldViewPr snapToGrid="0" snapToObjects="1">
      <p:cViewPr varScale="1">
        <p:scale>
          <a:sx n="99" d="100"/>
          <a:sy n="99" d="100"/>
        </p:scale>
        <p:origin x="9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Cox" userId="544d0ace-bce0-42ba-8fdb-1760327169a4" providerId="ADAL" clId="{F0493417-35F0-5945-8F71-F7EB3DCD2103}"/>
    <pc:docChg chg="modSld modMainMaster">
      <pc:chgData name="Lisa Cox" userId="544d0ace-bce0-42ba-8fdb-1760327169a4" providerId="ADAL" clId="{F0493417-35F0-5945-8F71-F7EB3DCD2103}" dt="2023-03-17T20:20:31.811" v="8" actId="20577"/>
      <pc:docMkLst>
        <pc:docMk/>
      </pc:docMkLst>
      <pc:sldChg chg="addSp delSp modSp mod">
        <pc:chgData name="Lisa Cox" userId="544d0ace-bce0-42ba-8fdb-1760327169a4" providerId="ADAL" clId="{F0493417-35F0-5945-8F71-F7EB3DCD2103}" dt="2023-03-17T20:20:10.481" v="2"/>
        <pc:sldMkLst>
          <pc:docMk/>
          <pc:sldMk cId="1305623294" sldId="256"/>
        </pc:sldMkLst>
        <pc:spChg chg="add del mod">
          <ac:chgData name="Lisa Cox" userId="544d0ace-bce0-42ba-8fdb-1760327169a4" providerId="ADAL" clId="{F0493417-35F0-5945-8F71-F7EB3DCD2103}" dt="2023-03-17T20:20:10.481" v="2"/>
          <ac:spMkLst>
            <pc:docMk/>
            <pc:sldMk cId="1305623294" sldId="256"/>
            <ac:spMk id="3" creationId="{A2CCC8F4-58EE-455A-4D21-FF5A0623FC30}"/>
          </ac:spMkLst>
        </pc:spChg>
      </pc:sldChg>
      <pc:sldMasterChg chg="modSp mod modSldLayout">
        <pc:chgData name="Lisa Cox" userId="544d0ace-bce0-42ba-8fdb-1760327169a4" providerId="ADAL" clId="{F0493417-35F0-5945-8F71-F7EB3DCD2103}" dt="2023-03-17T20:20:31.811" v="8" actId="20577"/>
        <pc:sldMasterMkLst>
          <pc:docMk/>
          <pc:sldMasterMk cId="2648552631" sldId="2147483852"/>
        </pc:sldMasterMkLst>
        <pc:spChg chg="mod">
          <ac:chgData name="Lisa Cox" userId="544d0ace-bce0-42ba-8fdb-1760327169a4" providerId="ADAL" clId="{F0493417-35F0-5945-8F71-F7EB3DCD2103}" dt="2023-03-17T20:20:31.811" v="8" actId="20577"/>
          <ac:spMkLst>
            <pc:docMk/>
            <pc:sldMasterMk cId="2648552631" sldId="2147483852"/>
            <ac:spMk id="13" creationId="{7D1AE3DA-B224-FD40-84DB-4C6D26EA2E0E}"/>
          </ac:spMkLst>
        </pc:spChg>
        <pc:sldLayoutChg chg="addSp delSp modSp mod">
          <pc:chgData name="Lisa Cox" userId="544d0ace-bce0-42ba-8fdb-1760327169a4" providerId="ADAL" clId="{F0493417-35F0-5945-8F71-F7EB3DCD2103}" dt="2023-03-17T20:20:25.391" v="6"/>
          <pc:sldLayoutMkLst>
            <pc:docMk/>
            <pc:sldMasterMk cId="2648552631" sldId="2147483852"/>
            <pc:sldLayoutMk cId="1698763395" sldId="2147483853"/>
          </pc:sldLayoutMkLst>
          <pc:spChg chg="add del">
            <ac:chgData name="Lisa Cox" userId="544d0ace-bce0-42ba-8fdb-1760327169a4" providerId="ADAL" clId="{F0493417-35F0-5945-8F71-F7EB3DCD2103}" dt="2023-03-17T20:20:18.488" v="3" actId="11529"/>
            <ac:spMkLst>
              <pc:docMk/>
              <pc:sldMasterMk cId="2648552631" sldId="2147483852"/>
              <pc:sldLayoutMk cId="1698763395" sldId="2147483853"/>
              <ac:spMk id="5" creationId="{BF8DCC75-214B-D595-F321-5507A566D917}"/>
            </ac:spMkLst>
          </pc:spChg>
          <pc:spChg chg="add mod">
            <ac:chgData name="Lisa Cox" userId="544d0ace-bce0-42ba-8fdb-1760327169a4" providerId="ADAL" clId="{F0493417-35F0-5945-8F71-F7EB3DCD2103}" dt="2023-03-17T20:20:18.488" v="3" actId="11529"/>
            <ac:spMkLst>
              <pc:docMk/>
              <pc:sldMasterMk cId="2648552631" sldId="2147483852"/>
              <pc:sldLayoutMk cId="1698763395" sldId="2147483853"/>
              <ac:spMk id="7" creationId="{F3A29836-5DC6-5D7D-6135-B4A1D20A808A}"/>
            </ac:spMkLst>
          </pc:spChg>
          <pc:spChg chg="add del mod">
            <ac:chgData name="Lisa Cox" userId="544d0ace-bce0-42ba-8fdb-1760327169a4" providerId="ADAL" clId="{F0493417-35F0-5945-8F71-F7EB3DCD2103}" dt="2023-03-17T20:20:25.391" v="6"/>
            <ac:spMkLst>
              <pc:docMk/>
              <pc:sldMasterMk cId="2648552631" sldId="2147483852"/>
              <pc:sldLayoutMk cId="1698763395" sldId="2147483853"/>
              <ac:spMk id="8" creationId="{BC007E65-53D9-0703-B185-C332F4A49AC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b="0">
                <a:latin typeface="Montserrat" pitchFamily="2" charset="77"/>
              </a:defRPr>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b="0" i="0" cap="all">
                <a:solidFill>
                  <a:schemeClr val="bg2">
                    <a:lumMod val="40000"/>
                    <a:lumOff val="60000"/>
                  </a:schemeClr>
                </a:solidFill>
                <a:latin typeface="Montserrat Medium" pitchFamily="2" charset="77"/>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smtClean="0"/>
              <a:t>3/20/23</a:t>
            </a:fld>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Content Placeholder 6">
            <a:extLst>
              <a:ext uri="{FF2B5EF4-FFF2-40B4-BE49-F238E27FC236}">
                <a16:creationId xmlns:a16="http://schemas.microsoft.com/office/drawing/2014/main" id="{F3A29836-5DC6-5D7D-6135-B4A1D20A808A}"/>
              </a:ext>
            </a:extLst>
          </p:cNvPr>
          <p:cNvSpPr>
            <a:spLocks noGrp="1"/>
          </p:cNvSpPr>
          <p:nvPr>
            <p:ph sz="quarter" idx="13"/>
          </p:nvPr>
        </p:nvSpPr>
        <p:spPr>
          <a:xfrm>
            <a:off x="1339850" y="6389688"/>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876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664C608-40B1-4030-A28D-5B74BC98ADCE}" type="datetimeFigureOut">
              <a:rPr lang="en-US" smtClean="0"/>
              <a:t>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283838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5015494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1937281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17059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64C608-40B1-4030-A28D-5B74BC98ADCE}" type="datetimeFigureOut">
              <a:rPr lang="en-US" smtClean="0"/>
              <a:t>3/20/23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054201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64C608-40B1-4030-A28D-5B74BC98ADCE}" type="datetimeFigureOut">
              <a:rPr lang="en-US" smtClean="0"/>
              <a:t>3/20/23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846001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686896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1866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ontserrat" pitchFamily="2" charset="77"/>
              </a:defRPr>
            </a:lvl1pPr>
            <a:lvl2pPr>
              <a:defRPr b="0" i="0">
                <a:latin typeface="Montserrat" pitchFamily="2" charset="77"/>
              </a:defRPr>
            </a:lvl2pPr>
            <a:lvl3pPr>
              <a:defRPr b="0" i="0">
                <a:latin typeface="Montserrat" pitchFamily="2" charset="77"/>
              </a:defRPr>
            </a:lvl3pPr>
            <a:lvl4pPr>
              <a:defRPr b="0" i="0">
                <a:latin typeface="Montserrat" pitchFamily="2" charset="77"/>
              </a:defRPr>
            </a:lvl4pPr>
            <a:lvl5pPr>
              <a:defRPr b="0" i="0">
                <a:latin typeface="Montserrat" pitchFamily="2"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82F5661D-6934-4B32-B92C-470368BF1EC6}" type="datetimeFigureOut">
              <a:rPr lang="en-US" smtClean="0"/>
              <a:t>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37561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2018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544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92033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77919A6-33EB-49BD-A62F-1FA56B9F9712}" type="datetimeFigureOut">
              <a:rPr lang="en-US" smtClean="0"/>
              <a:t>3/20/23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4400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A4E7D1B-D673-4CF6-8672-009D42ABD2A0}" type="datetimeFigureOut">
              <a:rPr lang="en-US" smtClean="0"/>
              <a:t>3/20/23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510135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A16AA21-1863-4931-97CB-99D0A168701B}" type="datetimeFigureOut">
              <a:rPr lang="en-US" smtClean="0"/>
              <a:t>3/20/23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73715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02439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3750">
              <a:srgbClr val="1D3F48"/>
            </a:gs>
            <a:gs pos="67500">
              <a:srgbClr val="134D48"/>
            </a:gs>
            <a:gs pos="0">
              <a:srgbClr val="006848"/>
            </a:gs>
            <a:gs pos="100000">
              <a:srgbClr val="263147"/>
            </a:gs>
          </a:gsLst>
          <a:lin ang="2700000" scaled="1"/>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rgbClr val="A7651F"/>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64C608-40B1-4030-A28D-5B74BC98ADCE}" type="datetimeFigureOut">
              <a:rPr lang="en-US" smtClean="0"/>
              <a:t>3/20/23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
        <p:nvSpPr>
          <p:cNvPr id="13" name="Footer Placeholder 4">
            <a:extLst>
              <a:ext uri="{FF2B5EF4-FFF2-40B4-BE49-F238E27FC236}">
                <a16:creationId xmlns:a16="http://schemas.microsoft.com/office/drawing/2014/main" id="{7D1AE3DA-B224-FD40-84DB-4C6D26EA2E0E}"/>
              </a:ext>
            </a:extLst>
          </p:cNvPr>
          <p:cNvSpPr txBox="1">
            <a:spLocks/>
          </p:cNvSpPr>
          <p:nvPr userDrawn="1"/>
        </p:nvSpPr>
        <p:spPr>
          <a:xfrm>
            <a:off x="620373" y="6195062"/>
            <a:ext cx="5156313" cy="276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Montserrat" pitchFamily="2" charset="77"/>
              </a:rPr>
              <a:t>#PCA23 | PREMIUM CIGAR ASSOCIATION</a:t>
            </a:r>
          </a:p>
        </p:txBody>
      </p:sp>
      <p:pic>
        <p:nvPicPr>
          <p:cNvPr id="15" name="Picture 14" descr="Logo&#10;&#10;Description automatically generated">
            <a:extLst>
              <a:ext uri="{FF2B5EF4-FFF2-40B4-BE49-F238E27FC236}">
                <a16:creationId xmlns:a16="http://schemas.microsoft.com/office/drawing/2014/main" id="{1131F22E-BF46-4E4D-B3D7-5F94BFD2F9B2}"/>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0186142" y="5521680"/>
            <a:ext cx="2009193" cy="1172029"/>
          </a:xfrm>
          <a:prstGeom prst="rect">
            <a:avLst/>
          </a:prstGeom>
        </p:spPr>
      </p:pic>
    </p:spTree>
    <p:extLst>
      <p:ext uri="{BB962C8B-B14F-4D97-AF65-F5344CB8AC3E}">
        <p14:creationId xmlns:p14="http://schemas.microsoft.com/office/powerpoint/2010/main" val="2648552631"/>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l" defTabSz="457200" rtl="0" eaLnBrk="1" latinLnBrk="0" hangingPunct="1">
        <a:spcBef>
          <a:spcPct val="0"/>
        </a:spcBef>
        <a:buNone/>
        <a:defRPr sz="4200" b="1" i="0" kern="1200">
          <a:solidFill>
            <a:schemeClr val="tx2"/>
          </a:solidFill>
          <a:latin typeface="Montserrat" pitchFamily="2" charset="77"/>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ontserrat" pitchFamily="2" charset="77"/>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ontserrat" pitchFamily="2" charset="77"/>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ontserrat" pitchFamily="2" charset="77"/>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ontserrat" pitchFamily="2" charset="77"/>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ontserrat" pitchFamily="2" charset="77"/>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remiumcigars.org/advertising-opportuiti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3750">
              <a:srgbClr val="1D3F48"/>
            </a:gs>
            <a:gs pos="67500">
              <a:srgbClr val="134D48"/>
            </a:gs>
            <a:gs pos="0">
              <a:srgbClr val="006848">
                <a:lumMod val="100000"/>
              </a:srgbClr>
            </a:gs>
            <a:gs pos="100000">
              <a:srgbClr val="263147"/>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a:latin typeface="Montserrat" pitchFamily="2" charset="77"/>
              </a:rPr>
              <a:t>PCA Exhibitor </a:t>
            </a:r>
            <a:r>
              <a:rPr lang="en-US" sz="8000" b="1" dirty="0">
                <a:latin typeface="Montserrat" pitchFamily="2" charset="77"/>
              </a:rPr>
              <a:t>Priority Points System</a:t>
            </a:r>
          </a:p>
        </p:txBody>
      </p:sp>
    </p:spTree>
    <p:extLst>
      <p:ext uri="{BB962C8B-B14F-4D97-AF65-F5344CB8AC3E}">
        <p14:creationId xmlns:p14="http://schemas.microsoft.com/office/powerpoint/2010/main" val="1305623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2" name="Rectangle 8">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63"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64" name="Freeform: Shape 12">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65" name="Rectangle 14">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53143" y="1645920"/>
            <a:ext cx="3522879" cy="4470821"/>
          </a:xfrm>
        </p:spPr>
        <p:txBody>
          <a:bodyPr>
            <a:normAutofit/>
          </a:bodyPr>
          <a:lstStyle/>
          <a:p>
            <a:pPr algn="r"/>
            <a:r>
              <a:rPr lang="en-US" b="1" dirty="0">
                <a:solidFill>
                  <a:srgbClr val="FFFFFF"/>
                </a:solidFill>
              </a:rPr>
              <a:t>How Priority Points are Reduced</a:t>
            </a:r>
          </a:p>
        </p:txBody>
      </p:sp>
      <p:sp>
        <p:nvSpPr>
          <p:cNvPr id="66" name="Content Placeholder 3">
            <a:extLst>
              <a:ext uri="{FF2B5EF4-FFF2-40B4-BE49-F238E27FC236}">
                <a16:creationId xmlns:a16="http://schemas.microsoft.com/office/drawing/2014/main" id="{29B99DF2-C8D3-F74B-A540-81FB82BB7D98}"/>
              </a:ext>
            </a:extLst>
          </p:cNvPr>
          <p:cNvSpPr>
            <a:spLocks noGrp="1"/>
          </p:cNvSpPr>
          <p:nvPr>
            <p:ph idx="1"/>
          </p:nvPr>
        </p:nvSpPr>
        <p:spPr>
          <a:xfrm>
            <a:off x="4990912" y="457507"/>
            <a:ext cx="6598752" cy="6303902"/>
          </a:xfrm>
        </p:spPr>
        <p:txBody>
          <a:bodyPr>
            <a:noAutofit/>
          </a:bodyPr>
          <a:lstStyle/>
          <a:p>
            <a:pPr>
              <a:lnSpc>
                <a:spcPct val="90000"/>
              </a:lnSpc>
              <a:buClr>
                <a:srgbClr val="C00000"/>
              </a:buClr>
              <a:buFont typeface="Wingdings" pitchFamily="2" charset="2"/>
              <a:buChar char="Ø"/>
            </a:pPr>
            <a:r>
              <a:rPr lang="en-US" sz="1700" dirty="0"/>
              <a:t>Any company that does not exhibit for a </a:t>
            </a:r>
            <a:br>
              <a:rPr lang="en-US" sz="1700" dirty="0"/>
            </a:br>
            <a:r>
              <a:rPr lang="en-US" sz="1700" dirty="0"/>
              <a:t>consecutive year will lose one third of each </a:t>
            </a:r>
            <a:br>
              <a:rPr lang="en-US" sz="1700" dirty="0"/>
            </a:br>
            <a:r>
              <a:rPr lang="en-US" sz="1700" dirty="0"/>
              <a:t>year’s historical points for each year it does </a:t>
            </a:r>
            <a:br>
              <a:rPr lang="en-US" sz="1700" dirty="0"/>
            </a:br>
            <a:r>
              <a:rPr lang="en-US" sz="1700" dirty="0"/>
              <a:t>not exhibit. Each consecutive year’s loss of </a:t>
            </a:r>
            <a:br>
              <a:rPr lang="en-US" sz="1700" dirty="0"/>
            </a:br>
            <a:r>
              <a:rPr lang="en-US" sz="1700" dirty="0"/>
              <a:t>one third of the points is based on that year. </a:t>
            </a:r>
            <a:br>
              <a:rPr lang="en-US" sz="1700" dirty="0"/>
            </a:br>
            <a:r>
              <a:rPr lang="en-US" sz="1700" dirty="0"/>
              <a:t>Being said, after three years of consecutive non-attendance, priority points will not be at zero.</a:t>
            </a:r>
          </a:p>
          <a:p>
            <a:pPr>
              <a:lnSpc>
                <a:spcPct val="90000"/>
              </a:lnSpc>
              <a:buClr>
                <a:srgbClr val="C00000"/>
              </a:buClr>
              <a:buFont typeface="Wingdings" pitchFamily="2" charset="2"/>
              <a:buChar char="Ø"/>
            </a:pPr>
            <a:r>
              <a:rPr lang="en-US" sz="1700" dirty="0"/>
              <a:t>Any company that violates PCA’s policy on “Suitcasing” will lose all accrued points. </a:t>
            </a:r>
          </a:p>
          <a:p>
            <a:pPr>
              <a:lnSpc>
                <a:spcPct val="90000"/>
              </a:lnSpc>
              <a:buClr>
                <a:srgbClr val="C00000"/>
              </a:buClr>
              <a:buFont typeface="Wingdings" pitchFamily="2" charset="2"/>
              <a:buChar char="Ø"/>
            </a:pPr>
            <a:r>
              <a:rPr lang="en-US" sz="1700" dirty="0"/>
              <a:t>Exhibitors engaging in disruptive or harassing behavior is a violation of PCA’s code of conduct and can result in loss of priority points, termination of exhibit privileges and barring from future trade shows.</a:t>
            </a:r>
          </a:p>
          <a:p>
            <a:pPr>
              <a:lnSpc>
                <a:spcPct val="90000"/>
              </a:lnSpc>
              <a:buClr>
                <a:srgbClr val="C00000"/>
              </a:buClr>
              <a:buFont typeface="Wingdings" pitchFamily="2" charset="2"/>
              <a:buChar char="Ø"/>
            </a:pPr>
            <a:r>
              <a:rPr lang="en-US" sz="1700" b="1" dirty="0"/>
              <a:t>Note: </a:t>
            </a:r>
            <a:r>
              <a:rPr lang="en-US" sz="1700" dirty="0"/>
              <a:t>If an existing exhibitor departs with a product line or brand, both organizations (the original, existing &amp; the "new” product line/brand) receive the same history points. Aside from history points, each exhibitor must accrue their own square footage points and other priority point opportunities (advertising, sponsorship, etc.) When two companies merge (or one is acquired), the "new" or combined exhibitor retains the higher of the two companies Priority Points, not a combination of both. </a:t>
            </a:r>
          </a:p>
        </p:txBody>
      </p:sp>
    </p:spTree>
    <p:extLst>
      <p:ext uri="{BB962C8B-B14F-4D97-AF65-F5344CB8AC3E}">
        <p14:creationId xmlns:p14="http://schemas.microsoft.com/office/powerpoint/2010/main" val="143141055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26923" y="332233"/>
            <a:ext cx="10058400" cy="1056386"/>
          </a:xfrm>
        </p:spPr>
        <p:txBody>
          <a:bodyPr>
            <a:normAutofit fontScale="90000"/>
          </a:bodyPr>
          <a:lstStyle/>
          <a:p>
            <a:r>
              <a:rPr lang="en-US" sz="3800" b="1" dirty="0"/>
              <a:t>Examples of Priority Point </a:t>
            </a:r>
            <a:br>
              <a:rPr lang="en-US" sz="3800" b="1" dirty="0"/>
            </a:br>
            <a:r>
              <a:rPr lang="en-US" sz="3800" b="1" dirty="0"/>
              <a:t>Accumulation</a:t>
            </a:r>
          </a:p>
        </p:txBody>
      </p:sp>
      <p:sp>
        <p:nvSpPr>
          <p:cNvPr id="2" name="Text Placeholder 1"/>
          <p:cNvSpPr>
            <a:spLocks noGrp="1"/>
          </p:cNvSpPr>
          <p:nvPr>
            <p:ph type="body" idx="1"/>
          </p:nvPr>
        </p:nvSpPr>
        <p:spPr>
          <a:xfrm>
            <a:off x="526923" y="1483285"/>
            <a:ext cx="4754880" cy="640080"/>
          </a:xfrm>
        </p:spPr>
        <p:txBody>
          <a:bodyPr/>
          <a:lstStyle/>
          <a:p>
            <a:r>
              <a:rPr lang="en-US" dirty="0"/>
              <a:t>Company A</a:t>
            </a:r>
          </a:p>
        </p:txBody>
      </p:sp>
      <p:sp>
        <p:nvSpPr>
          <p:cNvPr id="3" name="Content Placeholder 2"/>
          <p:cNvSpPr>
            <a:spLocks noGrp="1"/>
          </p:cNvSpPr>
          <p:nvPr>
            <p:ph sz="half" idx="2"/>
          </p:nvPr>
        </p:nvSpPr>
        <p:spPr>
          <a:xfrm>
            <a:off x="385763" y="2514600"/>
            <a:ext cx="5438965" cy="3503141"/>
          </a:xfrm>
        </p:spPr>
        <p:txBody>
          <a:bodyPr>
            <a:normAutofit fontScale="85000" lnSpcReduction="20000"/>
          </a:bodyPr>
          <a:lstStyle/>
          <a:p>
            <a:r>
              <a:rPr lang="en-US" sz="1900" dirty="0"/>
              <a:t>Priority Points:					50</a:t>
            </a:r>
          </a:p>
          <a:p>
            <a:r>
              <a:rPr lang="en-US" sz="1900" dirty="0"/>
              <a:t>History points:					100</a:t>
            </a:r>
          </a:p>
          <a:p>
            <a:r>
              <a:rPr lang="en-US" sz="1900" dirty="0"/>
              <a:t>Square Footage Points:	  	 	20</a:t>
            </a:r>
          </a:p>
          <a:p>
            <a:r>
              <a:rPr lang="en-US" sz="1900" dirty="0"/>
              <a:t>Mobile Charging</a:t>
            </a:r>
          </a:p>
          <a:p>
            <a:pPr marL="0" indent="0">
              <a:buNone/>
            </a:pPr>
            <a:r>
              <a:rPr lang="en-US" sz="1900" dirty="0"/>
              <a:t>  </a:t>
            </a:r>
            <a:r>
              <a:rPr lang="en-US" sz="1900" u="sng" dirty="0"/>
              <a:t>       Station Sponsorship x 2:		220</a:t>
            </a:r>
          </a:p>
          <a:p>
            <a:pPr marL="0" indent="0">
              <a:buNone/>
            </a:pPr>
            <a:r>
              <a:rPr lang="en-US" sz="1900" dirty="0"/>
              <a:t>	Total:						390</a:t>
            </a:r>
          </a:p>
          <a:p>
            <a:pPr marL="0" indent="0">
              <a:buNone/>
            </a:pPr>
            <a:br>
              <a:rPr lang="en-US" sz="1900" dirty="0"/>
            </a:br>
            <a:r>
              <a:rPr lang="en-US" sz="1900" dirty="0"/>
              <a:t>Based on priority points for the 2022 selection year, this would place Company A in the first </a:t>
            </a:r>
            <a:r>
              <a:rPr lang="en-US" sz="1900" b="1" dirty="0"/>
              <a:t>75 to be placed. </a:t>
            </a:r>
            <a:r>
              <a:rPr lang="en-US" sz="1900" dirty="0"/>
              <a:t>If they had invested an additional $1785 and benefited from advertising in all 3 publications, they would have received enough extra points to move them up to the top 50.</a:t>
            </a:r>
          </a:p>
          <a:p>
            <a:pPr marL="0" indent="0">
              <a:buNone/>
            </a:pPr>
            <a:endParaRPr lang="en-US" b="1" dirty="0">
              <a:solidFill>
                <a:srgbClr val="C00000"/>
              </a:solidFill>
            </a:endParaRPr>
          </a:p>
        </p:txBody>
      </p:sp>
      <p:sp>
        <p:nvSpPr>
          <p:cNvPr id="4" name="Text Placeholder 3"/>
          <p:cNvSpPr>
            <a:spLocks noGrp="1"/>
          </p:cNvSpPr>
          <p:nvPr>
            <p:ph type="body" sz="quarter" idx="3"/>
          </p:nvPr>
        </p:nvSpPr>
        <p:spPr>
          <a:xfrm>
            <a:off x="6216205" y="1486079"/>
            <a:ext cx="4754880" cy="640080"/>
          </a:xfrm>
        </p:spPr>
        <p:txBody>
          <a:bodyPr/>
          <a:lstStyle/>
          <a:p>
            <a:r>
              <a:rPr lang="en-US" dirty="0"/>
              <a:t>Company B</a:t>
            </a:r>
          </a:p>
        </p:txBody>
      </p:sp>
      <p:sp>
        <p:nvSpPr>
          <p:cNvPr id="5" name="Content Placeholder 4"/>
          <p:cNvSpPr>
            <a:spLocks noGrp="1"/>
          </p:cNvSpPr>
          <p:nvPr>
            <p:ph sz="quarter" idx="4"/>
          </p:nvPr>
        </p:nvSpPr>
        <p:spPr>
          <a:xfrm>
            <a:off x="6373368" y="2514600"/>
            <a:ext cx="5642420" cy="3354859"/>
          </a:xfrm>
        </p:spPr>
        <p:txBody>
          <a:bodyPr>
            <a:normAutofit fontScale="85000" lnSpcReduction="20000"/>
          </a:bodyPr>
          <a:lstStyle/>
          <a:p>
            <a:r>
              <a:rPr lang="en-US" sz="1900" dirty="0"/>
              <a:t>History Points			  		15</a:t>
            </a:r>
          </a:p>
          <a:p>
            <a:r>
              <a:rPr lang="en-US" sz="1900" dirty="0"/>
              <a:t>Square Footage Points:	 		50</a:t>
            </a:r>
          </a:p>
          <a:p>
            <a:r>
              <a:rPr lang="en-US" sz="1900" dirty="0"/>
              <a:t>Bag Insert Sponsorship:		140</a:t>
            </a:r>
          </a:p>
          <a:p>
            <a:r>
              <a:rPr lang="en-US" sz="1900" u="sng" dirty="0"/>
              <a:t>Advertising:					451</a:t>
            </a:r>
            <a:r>
              <a:rPr lang="en-US" sz="1900" dirty="0"/>
              <a:t>	</a:t>
            </a:r>
          </a:p>
          <a:p>
            <a:pPr marL="0" indent="0">
              <a:buNone/>
            </a:pPr>
            <a:r>
              <a:rPr lang="en-US" sz="1900" dirty="0"/>
              <a:t>	Total:						656</a:t>
            </a:r>
          </a:p>
          <a:p>
            <a:pPr marL="0" indent="0">
              <a:buNone/>
            </a:pPr>
            <a:endParaRPr lang="en-US" dirty="0"/>
          </a:p>
          <a:p>
            <a:pPr marL="0" indent="0">
              <a:buNone/>
            </a:pPr>
            <a:r>
              <a:rPr lang="en-US" sz="1900" dirty="0"/>
              <a:t>Based on priority points for the 2022 selection year, this would place Company B in the </a:t>
            </a:r>
            <a:r>
              <a:rPr lang="en-US" sz="1900" b="1" dirty="0"/>
              <a:t>first 15 to be placed.</a:t>
            </a:r>
            <a:r>
              <a:rPr lang="en-US" sz="1900" dirty="0"/>
              <a:t>	</a:t>
            </a:r>
          </a:p>
        </p:txBody>
      </p:sp>
    </p:spTree>
    <p:extLst>
      <p:ext uri="{BB962C8B-B14F-4D97-AF65-F5344CB8AC3E}">
        <p14:creationId xmlns:p14="http://schemas.microsoft.com/office/powerpoint/2010/main" val="110919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7" y="500062"/>
            <a:ext cx="10058400" cy="600075"/>
          </a:xfrm>
        </p:spPr>
        <p:txBody>
          <a:bodyPr>
            <a:normAutofit fontScale="90000"/>
          </a:bodyPr>
          <a:lstStyle/>
          <a:p>
            <a:r>
              <a:rPr lang="en-US" sz="3100" b="1" dirty="0"/>
              <a:t>PCA Points System</a:t>
            </a:r>
            <a:br>
              <a:rPr lang="en-US" sz="3100" dirty="0"/>
            </a:br>
            <a:br>
              <a:rPr lang="en-US" sz="3100" dirty="0"/>
            </a:br>
            <a:br>
              <a:rPr lang="en-US" sz="3100" dirty="0"/>
            </a:br>
            <a:br>
              <a:rPr lang="en-US" sz="3100" dirty="0"/>
            </a:br>
            <a:br>
              <a:rPr lang="en-US" dirty="0"/>
            </a:br>
            <a:endParaRPr lang="en-US" dirty="0"/>
          </a:p>
        </p:txBody>
      </p:sp>
      <p:sp>
        <p:nvSpPr>
          <p:cNvPr id="3" name="Content Placeholder 2"/>
          <p:cNvSpPr>
            <a:spLocks noGrp="1"/>
          </p:cNvSpPr>
          <p:nvPr>
            <p:ph idx="1"/>
          </p:nvPr>
        </p:nvSpPr>
        <p:spPr>
          <a:xfrm>
            <a:off x="778934" y="1757363"/>
            <a:ext cx="10408180" cy="4266066"/>
          </a:xfrm>
        </p:spPr>
        <p:txBody>
          <a:bodyPr>
            <a:normAutofit/>
          </a:bodyPr>
          <a:lstStyle/>
          <a:p>
            <a:r>
              <a:rPr lang="en-US" b="1" dirty="0"/>
              <a:t>Definitions &amp; Eligibility: </a:t>
            </a:r>
            <a:r>
              <a:rPr lang="en-US" dirty="0"/>
              <a:t>An exhibitor is any company that occupies an exhibit space at the PCA Annual Convention and International Trade Show.</a:t>
            </a:r>
          </a:p>
          <a:p>
            <a:endParaRPr lang="en-US" b="1" dirty="0"/>
          </a:p>
          <a:p>
            <a:r>
              <a:rPr lang="en-US" b="1" dirty="0"/>
              <a:t>Exhibitor:</a:t>
            </a:r>
            <a:r>
              <a:rPr lang="en-US" dirty="0"/>
              <a:t>  PCA considers the company that contracts and pays PCA for the exhibit space to be “Exhibitor”.</a:t>
            </a:r>
          </a:p>
          <a:p>
            <a:endParaRPr lang="en-US" dirty="0"/>
          </a:p>
          <a:p>
            <a:r>
              <a:rPr lang="en-US" b="1" dirty="0"/>
              <a:t>Priority Points:</a:t>
            </a:r>
            <a:r>
              <a:rPr lang="en-US" dirty="0"/>
              <a:t> The sum of all earned points including </a:t>
            </a:r>
            <a:r>
              <a:rPr lang="en-US" b="1" dirty="0"/>
              <a:t>Room Block, History, Donation, Product HUB, Square Footage and Advertising/Sponsorship Points</a:t>
            </a:r>
          </a:p>
        </p:txBody>
      </p:sp>
    </p:spTree>
    <p:extLst>
      <p:ext uri="{BB962C8B-B14F-4D97-AF65-F5344CB8AC3E}">
        <p14:creationId xmlns:p14="http://schemas.microsoft.com/office/powerpoint/2010/main" val="1536235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dirty="0"/>
              <a:t>Room Block</a:t>
            </a:r>
          </a:p>
        </p:txBody>
      </p:sp>
      <p:sp>
        <p:nvSpPr>
          <p:cNvPr id="3" name="Content Placeholder 2"/>
          <p:cNvSpPr>
            <a:spLocks noGrp="1"/>
          </p:cNvSpPr>
          <p:nvPr>
            <p:ph idx="1"/>
          </p:nvPr>
        </p:nvSpPr>
        <p:spPr>
          <a:xfrm>
            <a:off x="800100" y="1600201"/>
            <a:ext cx="10244138" cy="4466967"/>
          </a:xfrm>
        </p:spPr>
        <p:txBody>
          <a:bodyPr>
            <a:normAutofit fontScale="85000" lnSpcReduction="10000"/>
          </a:bodyPr>
          <a:lstStyle/>
          <a:p>
            <a:pPr marL="0" indent="0">
              <a:lnSpc>
                <a:spcPct val="120000"/>
              </a:lnSpc>
              <a:spcBef>
                <a:spcPts val="400"/>
              </a:spcBef>
              <a:spcAft>
                <a:spcPts val="400"/>
              </a:spcAft>
              <a:buNone/>
            </a:pPr>
            <a:r>
              <a:rPr lang="en-US" sz="2200" b="1" dirty="0"/>
              <a:t>Room Block Points </a:t>
            </a:r>
            <a:r>
              <a:rPr lang="en-US" sz="2200" dirty="0"/>
              <a:t>are awarded based on the amount of room nights booked at the Venetian/Palazzo. 25 bonus points are awarded simply for booking at least one (1) room within the PCA room block.</a:t>
            </a:r>
          </a:p>
          <a:p>
            <a:pPr marL="0" indent="0">
              <a:lnSpc>
                <a:spcPct val="120000"/>
              </a:lnSpc>
              <a:spcBef>
                <a:spcPts val="400"/>
              </a:spcBef>
              <a:spcAft>
                <a:spcPts val="400"/>
              </a:spcAft>
              <a:buNone/>
            </a:pPr>
            <a:endParaRPr lang="en-US" sz="1200" dirty="0"/>
          </a:p>
          <a:p>
            <a:pPr>
              <a:lnSpc>
                <a:spcPct val="120000"/>
              </a:lnSpc>
              <a:spcBef>
                <a:spcPts val="400"/>
              </a:spcBef>
              <a:spcAft>
                <a:spcPts val="400"/>
              </a:spcAft>
            </a:pPr>
            <a:r>
              <a:rPr lang="en-US" sz="2200" dirty="0"/>
              <a:t>Exhibitors will receive 1 additional Room Block point for every 25 nights spent at the Venetian/Palazzo. Reservations </a:t>
            </a:r>
            <a:r>
              <a:rPr lang="en-US" sz="2200" b="1" dirty="0"/>
              <a:t>must be made through the PCA housing link</a:t>
            </a:r>
            <a:r>
              <a:rPr lang="en-US" sz="2200" dirty="0"/>
              <a:t> to receive points.</a:t>
            </a:r>
          </a:p>
          <a:p>
            <a:pPr>
              <a:lnSpc>
                <a:spcPct val="120000"/>
              </a:lnSpc>
              <a:spcBef>
                <a:spcPts val="400"/>
              </a:spcBef>
              <a:spcAft>
                <a:spcPts val="400"/>
              </a:spcAft>
            </a:pPr>
            <a:endParaRPr lang="en-US" sz="1100" dirty="0"/>
          </a:p>
          <a:p>
            <a:pPr>
              <a:lnSpc>
                <a:spcPct val="120000"/>
              </a:lnSpc>
              <a:spcBef>
                <a:spcPts val="400"/>
              </a:spcBef>
              <a:spcAft>
                <a:spcPts val="400"/>
              </a:spcAft>
            </a:pPr>
            <a:r>
              <a:rPr lang="en-US" sz="2200" dirty="0"/>
              <a:t>To ensure companies are awarded points for nights actually realized and paid for, room points will be awarded post show for the next booth selection year. </a:t>
            </a:r>
          </a:p>
          <a:p>
            <a:pPr marL="0" indent="0">
              <a:lnSpc>
                <a:spcPct val="120000"/>
              </a:lnSpc>
              <a:spcBef>
                <a:spcPts val="400"/>
              </a:spcBef>
              <a:spcAft>
                <a:spcPts val="400"/>
              </a:spcAft>
              <a:buNone/>
            </a:pPr>
            <a:endParaRPr lang="en-US" sz="1100" dirty="0"/>
          </a:p>
          <a:p>
            <a:pPr>
              <a:lnSpc>
                <a:spcPct val="120000"/>
              </a:lnSpc>
              <a:spcBef>
                <a:spcPts val="400"/>
              </a:spcBef>
              <a:spcAft>
                <a:spcPts val="400"/>
              </a:spcAft>
            </a:pPr>
            <a:r>
              <a:rPr lang="en-US" sz="2200" dirty="0"/>
              <a:t>Points will be calculated based on audited room block reports provided by hotel(s)</a:t>
            </a:r>
          </a:p>
        </p:txBody>
      </p:sp>
    </p:spTree>
    <p:extLst>
      <p:ext uri="{BB962C8B-B14F-4D97-AF65-F5344CB8AC3E}">
        <p14:creationId xmlns:p14="http://schemas.microsoft.com/office/powerpoint/2010/main" val="243584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dirty="0"/>
              <a:t>History Points</a:t>
            </a:r>
          </a:p>
        </p:txBody>
      </p:sp>
      <p:sp>
        <p:nvSpPr>
          <p:cNvPr id="3" name="Content Placeholder 2"/>
          <p:cNvSpPr>
            <a:spLocks noGrp="1"/>
          </p:cNvSpPr>
          <p:nvPr>
            <p:ph idx="1"/>
          </p:nvPr>
        </p:nvSpPr>
        <p:spPr>
          <a:xfrm>
            <a:off x="800100" y="1600201"/>
            <a:ext cx="10244138" cy="4565821"/>
          </a:xfrm>
        </p:spPr>
        <p:txBody>
          <a:bodyPr>
            <a:normAutofit fontScale="92500" lnSpcReduction="10000"/>
          </a:bodyPr>
          <a:lstStyle/>
          <a:p>
            <a:pPr marL="0" indent="0">
              <a:lnSpc>
                <a:spcPct val="120000"/>
              </a:lnSpc>
              <a:spcBef>
                <a:spcPts val="400"/>
              </a:spcBef>
              <a:spcAft>
                <a:spcPts val="400"/>
              </a:spcAft>
              <a:buNone/>
            </a:pPr>
            <a:r>
              <a:rPr lang="en-US" sz="2200" b="1" dirty="0"/>
              <a:t>History points </a:t>
            </a:r>
            <a:r>
              <a:rPr lang="en-US" sz="2200" dirty="0"/>
              <a:t>are awarded to companies based on their years of participation in the PCA Annual Convention &amp; Trade Show. Exhibitors accrue 15 History points per year. These are the only points that rollover year-to-year.</a:t>
            </a:r>
          </a:p>
          <a:p>
            <a:pPr>
              <a:lnSpc>
                <a:spcPct val="120000"/>
              </a:lnSpc>
              <a:spcBef>
                <a:spcPts val="400"/>
              </a:spcBef>
              <a:spcAft>
                <a:spcPts val="400"/>
              </a:spcAft>
            </a:pPr>
            <a:endParaRPr lang="en-US" sz="1100" dirty="0"/>
          </a:p>
          <a:p>
            <a:pPr>
              <a:lnSpc>
                <a:spcPct val="120000"/>
              </a:lnSpc>
              <a:spcBef>
                <a:spcPts val="400"/>
              </a:spcBef>
              <a:spcAft>
                <a:spcPts val="400"/>
              </a:spcAft>
            </a:pPr>
            <a:r>
              <a:rPr lang="en-US" sz="2300" b="1" dirty="0"/>
              <a:t>Example 1: </a:t>
            </a:r>
            <a:r>
              <a:rPr lang="en-US" sz="2300" dirty="0"/>
              <a:t>Company A has participated in the PCA Show for 10 consecutive years.</a:t>
            </a:r>
          </a:p>
          <a:p>
            <a:pPr lvl="1">
              <a:lnSpc>
                <a:spcPct val="120000"/>
              </a:lnSpc>
              <a:spcBef>
                <a:spcPts val="400"/>
              </a:spcBef>
              <a:spcAft>
                <a:spcPts val="400"/>
              </a:spcAft>
            </a:pPr>
            <a:r>
              <a:rPr lang="en-US" sz="1900" dirty="0"/>
              <a:t>10 years x 15 history points per year = 150 accrued history points to be rolled over and applied to priority points for the following year</a:t>
            </a:r>
          </a:p>
          <a:p>
            <a:pPr>
              <a:lnSpc>
                <a:spcPct val="120000"/>
              </a:lnSpc>
              <a:spcBef>
                <a:spcPts val="400"/>
              </a:spcBef>
              <a:spcAft>
                <a:spcPts val="400"/>
              </a:spcAft>
            </a:pPr>
            <a:endParaRPr lang="en-US" sz="700" dirty="0"/>
          </a:p>
          <a:p>
            <a:pPr>
              <a:lnSpc>
                <a:spcPct val="120000"/>
              </a:lnSpc>
              <a:spcBef>
                <a:spcPts val="400"/>
              </a:spcBef>
              <a:spcAft>
                <a:spcPts val="400"/>
              </a:spcAft>
            </a:pPr>
            <a:r>
              <a:rPr lang="en-US" b="1" dirty="0"/>
              <a:t>Example 2: </a:t>
            </a:r>
            <a:r>
              <a:rPr lang="en-US" dirty="0"/>
              <a:t>Company B participates for the first time in the PCA Show</a:t>
            </a:r>
          </a:p>
          <a:p>
            <a:pPr lvl="1">
              <a:lnSpc>
                <a:spcPct val="120000"/>
              </a:lnSpc>
              <a:spcBef>
                <a:spcPts val="400"/>
              </a:spcBef>
              <a:spcAft>
                <a:spcPts val="400"/>
              </a:spcAft>
            </a:pPr>
            <a:r>
              <a:rPr lang="en-US" sz="1900" dirty="0"/>
              <a:t>1 year x 15 history points per year = 15 accrued history points to be rolled over and applied to priority points for the following year</a:t>
            </a:r>
          </a:p>
          <a:p>
            <a:endParaRPr lang="en-US" dirty="0"/>
          </a:p>
        </p:txBody>
      </p:sp>
    </p:spTree>
    <p:extLst>
      <p:ext uri="{BB962C8B-B14F-4D97-AF65-F5344CB8AC3E}">
        <p14:creationId xmlns:p14="http://schemas.microsoft.com/office/powerpoint/2010/main" val="48083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dirty="0"/>
              <a:t>Square Footage Points</a:t>
            </a:r>
          </a:p>
        </p:txBody>
      </p:sp>
      <p:sp>
        <p:nvSpPr>
          <p:cNvPr id="3" name="Content Placeholder 2"/>
          <p:cNvSpPr>
            <a:spLocks noGrp="1"/>
          </p:cNvSpPr>
          <p:nvPr>
            <p:ph idx="1"/>
          </p:nvPr>
        </p:nvSpPr>
        <p:spPr>
          <a:xfrm>
            <a:off x="828675" y="1457325"/>
            <a:ext cx="10329863" cy="4609843"/>
          </a:xfrm>
        </p:spPr>
        <p:txBody>
          <a:bodyPr>
            <a:normAutofit/>
          </a:bodyPr>
          <a:lstStyle/>
          <a:p>
            <a:pPr marL="0" indent="0">
              <a:buNone/>
            </a:pPr>
            <a:r>
              <a:rPr lang="en-US" sz="1900" b="1" dirty="0"/>
              <a:t>Square Footage Points </a:t>
            </a:r>
            <a:r>
              <a:rPr lang="en-US" sz="1900" dirty="0"/>
              <a:t>are awarded to exhibitors based on the amount of square feet contracted. An exhibitor will receive 5 additional square footage points for every 100 sq. feet of space purchased. These points reset every year.</a:t>
            </a:r>
          </a:p>
          <a:p>
            <a:endParaRPr lang="en-US" sz="1000" dirty="0"/>
          </a:p>
          <a:p>
            <a:r>
              <a:rPr lang="en-US" b="1" dirty="0"/>
              <a:t>Example 1: </a:t>
            </a:r>
            <a:r>
              <a:rPr lang="en-US" dirty="0"/>
              <a:t>Company A contracts a 400 square foot space.</a:t>
            </a:r>
          </a:p>
          <a:p>
            <a:pPr lvl="1"/>
            <a:r>
              <a:rPr lang="en-US" dirty="0"/>
              <a:t>400 square feet x 5 square footage points per 100 square feet = 20 square footage points to be applied to priority points for the following year only.</a:t>
            </a:r>
          </a:p>
          <a:p>
            <a:endParaRPr lang="en-US" sz="1000" dirty="0"/>
          </a:p>
          <a:p>
            <a:r>
              <a:rPr lang="en-US" b="1" dirty="0"/>
              <a:t>Example 2: </a:t>
            </a:r>
            <a:r>
              <a:rPr lang="en-US" dirty="0"/>
              <a:t>Company B contracts a 1000 square foot space</a:t>
            </a:r>
          </a:p>
          <a:p>
            <a:pPr lvl="1"/>
            <a:r>
              <a:rPr lang="en-US" dirty="0"/>
              <a:t>1000 square feet x 5 square footage points per 100 square feet = 50 square footage points to be applied to the priority points for the following year only.</a:t>
            </a:r>
          </a:p>
        </p:txBody>
      </p:sp>
    </p:spTree>
    <p:extLst>
      <p:ext uri="{BB962C8B-B14F-4D97-AF65-F5344CB8AC3E}">
        <p14:creationId xmlns:p14="http://schemas.microsoft.com/office/powerpoint/2010/main" val="1744018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95" y="-411832"/>
            <a:ext cx="9785223" cy="823663"/>
          </a:xfrm>
        </p:spPr>
        <p:txBody>
          <a:bodyPr>
            <a:normAutofit fontScale="90000"/>
          </a:bodyPr>
          <a:lstStyle/>
          <a:p>
            <a:br>
              <a:rPr lang="en-US" dirty="0"/>
            </a:br>
            <a:r>
              <a:rPr lang="en-US" b="1" dirty="0"/>
              <a:t>Product HUB Points</a:t>
            </a:r>
            <a:br>
              <a:rPr lang="en-US" dirty="0"/>
            </a:br>
            <a:endParaRPr lang="en-US" dirty="0"/>
          </a:p>
        </p:txBody>
      </p:sp>
      <p:sp>
        <p:nvSpPr>
          <p:cNvPr id="3" name="Content Placeholder 2"/>
          <p:cNvSpPr>
            <a:spLocks noGrp="1"/>
          </p:cNvSpPr>
          <p:nvPr>
            <p:ph idx="1"/>
          </p:nvPr>
        </p:nvSpPr>
        <p:spPr>
          <a:xfrm>
            <a:off x="1185863" y="1671638"/>
            <a:ext cx="10015536" cy="4986337"/>
          </a:xfrm>
        </p:spPr>
        <p:txBody>
          <a:bodyPr>
            <a:normAutofit/>
          </a:bodyPr>
          <a:lstStyle/>
          <a:p>
            <a:pPr>
              <a:lnSpc>
                <a:spcPct val="110000"/>
              </a:lnSpc>
            </a:pPr>
            <a:r>
              <a:rPr lang="en-US" sz="2400" b="1" dirty="0"/>
              <a:t>Product Hub Points </a:t>
            </a:r>
            <a:r>
              <a:rPr lang="en-US" sz="2400" dirty="0"/>
              <a:t>are awarded based on the amount of product sold and contributed toward the PCA. </a:t>
            </a:r>
          </a:p>
          <a:p>
            <a:endParaRPr lang="en-US" sz="2400" dirty="0"/>
          </a:p>
          <a:p>
            <a:r>
              <a:rPr lang="en-US" sz="2400" dirty="0"/>
              <a:t>Exhibitors will receive 1 additional Product HUB point for every $25 contributed from their Product HUB offerings. </a:t>
            </a:r>
          </a:p>
          <a:p>
            <a:pPr marL="0" indent="0">
              <a:buNone/>
            </a:pPr>
            <a:endParaRPr lang="en-US" dirty="0"/>
          </a:p>
        </p:txBody>
      </p:sp>
    </p:spTree>
    <p:extLst>
      <p:ext uri="{BB962C8B-B14F-4D97-AF65-F5344CB8AC3E}">
        <p14:creationId xmlns:p14="http://schemas.microsoft.com/office/powerpoint/2010/main" val="2018264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95" y="-411832"/>
            <a:ext cx="9785223" cy="823663"/>
          </a:xfrm>
        </p:spPr>
        <p:txBody>
          <a:bodyPr>
            <a:normAutofit fontScale="90000"/>
          </a:bodyPr>
          <a:lstStyle/>
          <a:p>
            <a:br>
              <a:rPr lang="en-US" dirty="0"/>
            </a:br>
            <a:r>
              <a:rPr lang="en-US" b="1" dirty="0"/>
              <a:t>Donation Points</a:t>
            </a:r>
            <a:br>
              <a:rPr lang="en-US" dirty="0"/>
            </a:br>
            <a:endParaRPr lang="en-US" dirty="0"/>
          </a:p>
        </p:txBody>
      </p:sp>
      <p:sp>
        <p:nvSpPr>
          <p:cNvPr id="3" name="Content Placeholder 2"/>
          <p:cNvSpPr>
            <a:spLocks noGrp="1"/>
          </p:cNvSpPr>
          <p:nvPr>
            <p:ph idx="1"/>
          </p:nvPr>
        </p:nvSpPr>
        <p:spPr>
          <a:xfrm>
            <a:off x="1185863" y="1671638"/>
            <a:ext cx="10015536" cy="4986337"/>
          </a:xfrm>
        </p:spPr>
        <p:txBody>
          <a:bodyPr>
            <a:normAutofit/>
          </a:bodyPr>
          <a:lstStyle/>
          <a:p>
            <a:pPr>
              <a:lnSpc>
                <a:spcPct val="110000"/>
              </a:lnSpc>
            </a:pPr>
            <a:r>
              <a:rPr lang="en-US" sz="2400" b="1" dirty="0"/>
              <a:t>Donation Points </a:t>
            </a:r>
            <a:r>
              <a:rPr lang="en-US" sz="2400" dirty="0"/>
              <a:t>are awarded based on the amount contributed toward the PCA. </a:t>
            </a:r>
          </a:p>
          <a:p>
            <a:endParaRPr lang="en-US" sz="2400" dirty="0"/>
          </a:p>
          <a:p>
            <a:r>
              <a:rPr lang="en-US" sz="2400" dirty="0"/>
              <a:t>Exhibitors will receive 1 additional Donation point for every $25 contributed from their donation to the PCA.</a:t>
            </a:r>
          </a:p>
          <a:p>
            <a:pPr marL="0" indent="0">
              <a:buNone/>
            </a:pPr>
            <a:endParaRPr lang="en-US" dirty="0"/>
          </a:p>
        </p:txBody>
      </p:sp>
    </p:spTree>
    <p:extLst>
      <p:ext uri="{BB962C8B-B14F-4D97-AF65-F5344CB8AC3E}">
        <p14:creationId xmlns:p14="http://schemas.microsoft.com/office/powerpoint/2010/main" val="613827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095" y="395416"/>
            <a:ext cx="9785223" cy="1025611"/>
          </a:xfrm>
        </p:spPr>
        <p:txBody>
          <a:bodyPr>
            <a:normAutofit fontScale="90000"/>
          </a:bodyPr>
          <a:lstStyle/>
          <a:p>
            <a:r>
              <a:rPr lang="en-US" b="1" dirty="0"/>
              <a:t>Advertising &amp; Sponsorship Points</a:t>
            </a:r>
            <a:br>
              <a:rPr lang="en-US" dirty="0"/>
            </a:br>
            <a:endParaRPr lang="en-US" dirty="0"/>
          </a:p>
        </p:txBody>
      </p:sp>
      <p:sp>
        <p:nvSpPr>
          <p:cNvPr id="3" name="Content Placeholder 2"/>
          <p:cNvSpPr>
            <a:spLocks noGrp="1"/>
          </p:cNvSpPr>
          <p:nvPr>
            <p:ph idx="1"/>
          </p:nvPr>
        </p:nvSpPr>
        <p:spPr>
          <a:xfrm>
            <a:off x="1185863" y="1580198"/>
            <a:ext cx="10015536" cy="4444957"/>
          </a:xfrm>
        </p:spPr>
        <p:txBody>
          <a:bodyPr>
            <a:noAutofit/>
          </a:bodyPr>
          <a:lstStyle/>
          <a:p>
            <a:pPr marL="0" indent="0">
              <a:lnSpc>
                <a:spcPct val="120000"/>
              </a:lnSpc>
              <a:spcBef>
                <a:spcPts val="400"/>
              </a:spcBef>
              <a:spcAft>
                <a:spcPts val="400"/>
              </a:spcAft>
              <a:buNone/>
            </a:pPr>
            <a:r>
              <a:rPr lang="en-US" sz="1900" b="1" dirty="0"/>
              <a:t>Advertising and Sponsorship Points </a:t>
            </a:r>
            <a:r>
              <a:rPr lang="en-US" sz="1900" dirty="0"/>
              <a:t>are awarded based on the amount of non-exhibit space spending. Exhibitors will get 1 extra advertising/sponsorship point for every $25 spent on PCA advertising or sponsorship. </a:t>
            </a:r>
          </a:p>
          <a:p>
            <a:pPr marL="0" indent="0">
              <a:lnSpc>
                <a:spcPct val="120000"/>
              </a:lnSpc>
              <a:spcBef>
                <a:spcPts val="400"/>
              </a:spcBef>
              <a:spcAft>
                <a:spcPts val="400"/>
              </a:spcAft>
              <a:buNone/>
            </a:pPr>
            <a:endParaRPr lang="en-US" sz="600" dirty="0"/>
          </a:p>
          <a:p>
            <a:pPr>
              <a:lnSpc>
                <a:spcPct val="120000"/>
              </a:lnSpc>
              <a:spcBef>
                <a:spcPts val="400"/>
              </a:spcBef>
              <a:spcAft>
                <a:spcPts val="400"/>
              </a:spcAft>
            </a:pPr>
            <a:r>
              <a:rPr lang="en-US" dirty="0"/>
              <a:t>Advertise in all 3 PCA publications (Tobacco Retailers’ Almanac, Trade Show Directory and PCA The Magazine) and you will get a 15% discount on all your advertising expenditures. You can participate for as little as $1,785. </a:t>
            </a:r>
            <a:r>
              <a:rPr lang="en-US" i="1" dirty="0"/>
              <a:t>In addition you will also get 30 additional Bonus Booth Selection Points</a:t>
            </a:r>
            <a:r>
              <a:rPr lang="en-US" dirty="0"/>
              <a:t> </a:t>
            </a:r>
          </a:p>
          <a:p>
            <a:pPr>
              <a:lnSpc>
                <a:spcPct val="120000"/>
              </a:lnSpc>
              <a:spcBef>
                <a:spcPts val="400"/>
              </a:spcBef>
              <a:spcAft>
                <a:spcPts val="400"/>
              </a:spcAft>
            </a:pPr>
            <a:r>
              <a:rPr lang="en-US" sz="1900" dirty="0"/>
              <a:t>See all advertising &amp; sponsorship opportunities at </a:t>
            </a:r>
            <a:r>
              <a:rPr lang="en-US" sz="1900" dirty="0">
                <a:hlinkClick r:id="rId2"/>
              </a:rPr>
              <a:t>premiumcigars.org/advertising-opportuities/</a:t>
            </a:r>
            <a:endParaRPr lang="en-US" sz="1900" dirty="0"/>
          </a:p>
          <a:p>
            <a:pPr>
              <a:lnSpc>
                <a:spcPct val="120000"/>
              </a:lnSpc>
              <a:spcBef>
                <a:spcPts val="400"/>
              </a:spcBef>
              <a:spcAft>
                <a:spcPts val="400"/>
              </a:spcAft>
            </a:pPr>
            <a:endParaRPr lang="en-US" sz="400" dirty="0"/>
          </a:p>
          <a:p>
            <a:pPr lvl="1">
              <a:lnSpc>
                <a:spcPct val="120000"/>
              </a:lnSpc>
              <a:spcBef>
                <a:spcPts val="400"/>
              </a:spcBef>
              <a:spcAft>
                <a:spcPts val="400"/>
              </a:spcAft>
            </a:pPr>
            <a:endParaRPr lang="en-US" sz="1400" dirty="0"/>
          </a:p>
        </p:txBody>
      </p:sp>
    </p:spTree>
    <p:extLst>
      <p:ext uri="{BB962C8B-B14F-4D97-AF65-F5344CB8AC3E}">
        <p14:creationId xmlns:p14="http://schemas.microsoft.com/office/powerpoint/2010/main" val="135773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925" y="252346"/>
            <a:ext cx="10058400" cy="964340"/>
          </a:xfrm>
        </p:spPr>
        <p:txBody>
          <a:bodyPr>
            <a:noAutofit/>
          </a:bodyPr>
          <a:lstStyle/>
          <a:p>
            <a:r>
              <a:rPr lang="en-US" sz="3800" b="1" dirty="0"/>
              <a:t>Advertising &amp; </a:t>
            </a:r>
            <a:br>
              <a:rPr lang="en-US" sz="3800" b="1" dirty="0"/>
            </a:br>
            <a:r>
              <a:rPr lang="en-US" sz="3800" b="1" dirty="0"/>
              <a:t>Sponsorship Points Continued…</a:t>
            </a:r>
            <a:endParaRPr lang="en-US" sz="3800" dirty="0"/>
          </a:p>
        </p:txBody>
      </p:sp>
      <p:sp>
        <p:nvSpPr>
          <p:cNvPr id="3" name="Content Placeholder 2"/>
          <p:cNvSpPr>
            <a:spLocks noGrp="1"/>
          </p:cNvSpPr>
          <p:nvPr>
            <p:ph idx="1"/>
          </p:nvPr>
        </p:nvSpPr>
        <p:spPr>
          <a:xfrm>
            <a:off x="1069848" y="1818257"/>
            <a:ext cx="10058400" cy="4162413"/>
          </a:xfrm>
        </p:spPr>
        <p:txBody>
          <a:bodyPr numCol="1">
            <a:normAutofit fontScale="92500" lnSpcReduction="10000"/>
          </a:bodyPr>
          <a:lstStyle/>
          <a:p>
            <a:pPr marL="0" indent="0">
              <a:lnSpc>
                <a:spcPct val="120000"/>
              </a:lnSpc>
              <a:spcBef>
                <a:spcPts val="400"/>
              </a:spcBef>
              <a:spcAft>
                <a:spcPts val="400"/>
              </a:spcAft>
              <a:buNone/>
            </a:pPr>
            <a:r>
              <a:rPr lang="en-US" dirty="0"/>
              <a:t>PCA offers great opportunities to help exhibitors increase visibility and sales through Branding Sponsorships. Opportunities start for as little as $2,000.</a:t>
            </a:r>
          </a:p>
          <a:p>
            <a:pPr>
              <a:lnSpc>
                <a:spcPct val="120000"/>
              </a:lnSpc>
              <a:spcBef>
                <a:spcPts val="400"/>
              </a:spcBef>
              <a:spcAft>
                <a:spcPts val="400"/>
              </a:spcAft>
            </a:pPr>
            <a:endParaRPr lang="en-US" sz="800" dirty="0"/>
          </a:p>
          <a:p>
            <a:pPr marL="0" indent="0">
              <a:lnSpc>
                <a:spcPct val="120000"/>
              </a:lnSpc>
              <a:spcBef>
                <a:spcPts val="400"/>
              </a:spcBef>
              <a:spcAft>
                <a:spcPts val="400"/>
              </a:spcAft>
              <a:buNone/>
            </a:pPr>
            <a:r>
              <a:rPr lang="en-US" dirty="0"/>
              <a:t>Sponsorships examples include:</a:t>
            </a:r>
          </a:p>
          <a:p>
            <a:pPr lvl="1">
              <a:lnSpc>
                <a:spcPct val="120000"/>
              </a:lnSpc>
              <a:spcBef>
                <a:spcPts val="400"/>
              </a:spcBef>
              <a:spcAft>
                <a:spcPts val="400"/>
              </a:spcAft>
            </a:pPr>
            <a:r>
              <a:rPr lang="en-US" dirty="0"/>
              <a:t>Aisle Signs</a:t>
            </a:r>
          </a:p>
          <a:p>
            <a:pPr lvl="1">
              <a:lnSpc>
                <a:spcPct val="120000"/>
              </a:lnSpc>
              <a:spcBef>
                <a:spcPts val="400"/>
              </a:spcBef>
              <a:spcAft>
                <a:spcPts val="400"/>
              </a:spcAft>
            </a:pPr>
            <a:r>
              <a:rPr lang="en-US" dirty="0"/>
              <a:t>Show Bags</a:t>
            </a:r>
          </a:p>
          <a:p>
            <a:pPr lvl="1">
              <a:lnSpc>
                <a:spcPct val="120000"/>
              </a:lnSpc>
              <a:spcBef>
                <a:spcPts val="400"/>
              </a:spcBef>
              <a:spcAft>
                <a:spcPts val="400"/>
              </a:spcAft>
            </a:pPr>
            <a:r>
              <a:rPr lang="en-US" dirty="0"/>
              <a:t>Mobile Charging Stations</a:t>
            </a:r>
          </a:p>
          <a:p>
            <a:pPr lvl="1">
              <a:lnSpc>
                <a:spcPct val="120000"/>
              </a:lnSpc>
              <a:spcBef>
                <a:spcPts val="400"/>
              </a:spcBef>
              <a:spcAft>
                <a:spcPts val="400"/>
              </a:spcAft>
            </a:pPr>
            <a:r>
              <a:rPr lang="en-US" i="1" dirty="0"/>
              <a:t>And many more!</a:t>
            </a:r>
            <a:br>
              <a:rPr lang="en-US" i="1" dirty="0"/>
            </a:br>
            <a:endParaRPr lang="en-US" sz="800" i="1" dirty="0"/>
          </a:p>
          <a:p>
            <a:pPr>
              <a:lnSpc>
                <a:spcPct val="120000"/>
              </a:lnSpc>
              <a:spcBef>
                <a:spcPts val="400"/>
              </a:spcBef>
              <a:spcAft>
                <a:spcPts val="400"/>
              </a:spcAft>
            </a:pPr>
            <a:r>
              <a:rPr lang="en-US" dirty="0"/>
              <a:t>Other benefits include signage at the trade show, sponsor recognition in the trade show directory, recognition on website, emails and social media, and dedicated emails sent to all retailers before, during and after the show!</a:t>
            </a:r>
          </a:p>
          <a:p>
            <a:endParaRPr lang="en-US" dirty="0"/>
          </a:p>
          <a:p>
            <a:pPr lvl="2">
              <a:buFont typeface="Arial" charset="0"/>
              <a:buChar char="•"/>
            </a:pPr>
            <a:endParaRPr lang="en-US" dirty="0"/>
          </a:p>
        </p:txBody>
      </p:sp>
      <p:sp>
        <p:nvSpPr>
          <p:cNvPr id="4" name="TextBox 3"/>
          <p:cNvSpPr txBox="1"/>
          <p:nvPr/>
        </p:nvSpPr>
        <p:spPr>
          <a:xfrm flipV="1">
            <a:off x="1069847" y="7941733"/>
            <a:ext cx="10058401" cy="304800"/>
          </a:xfrm>
          <a:prstGeom prst="rect">
            <a:avLst/>
          </a:prstGeom>
          <a:noFill/>
        </p:spPr>
        <p:txBody>
          <a:bodyPr wrap="square" numCol="2" rtlCol="0">
            <a:noAutofit/>
          </a:bodyPr>
          <a:lstStyle/>
          <a:p>
            <a:pPr marL="1657350" lvl="3" indent="-285750">
              <a:buClr>
                <a:schemeClr val="accent2"/>
              </a:buClr>
              <a:buFont typeface="Wingdings" charset="2"/>
              <a:buChar char="§"/>
            </a:pPr>
            <a:endParaRPr lang="en-US" dirty="0"/>
          </a:p>
        </p:txBody>
      </p:sp>
    </p:spTree>
    <p:extLst>
      <p:ext uri="{BB962C8B-B14F-4D97-AF65-F5344CB8AC3E}">
        <p14:creationId xmlns:p14="http://schemas.microsoft.com/office/powerpoint/2010/main" val="1746067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118972C1FE2E4EB982017AEF30C39A" ma:contentTypeVersion="2" ma:contentTypeDescription="Create a new document." ma:contentTypeScope="" ma:versionID="62fcd276773b6b60570b15daefc341a0">
  <xsd:schema xmlns:xsd="http://www.w3.org/2001/XMLSchema" xmlns:xs="http://www.w3.org/2001/XMLSchema" xmlns:p="http://schemas.microsoft.com/office/2006/metadata/properties" xmlns:ns2="4c9c7e8c-5572-4354-bbb0-c6a55fd7c5ed" targetNamespace="http://schemas.microsoft.com/office/2006/metadata/properties" ma:root="true" ma:fieldsID="9a9ad7d6380e4884ab21895e0e740323" ns2:_="">
    <xsd:import namespace="4c9c7e8c-5572-4354-bbb0-c6a55fd7c5e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9c7e8c-5572-4354-bbb0-c6a55fd7c5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15B377-842F-4912-9FFF-5F3561285988}">
  <ds:schemaRefs>
    <ds:schemaRef ds:uri="http://schemas.microsoft.com/sharepoint/v3/contenttype/forms"/>
  </ds:schemaRefs>
</ds:datastoreItem>
</file>

<file path=customXml/itemProps2.xml><?xml version="1.0" encoding="utf-8"?>
<ds:datastoreItem xmlns:ds="http://schemas.openxmlformats.org/officeDocument/2006/customXml" ds:itemID="{9B6FF159-86DC-4427-86B2-A3B1956CD1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9c7e8c-5572-4354-bbb0-c6a55fd7c5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{F8527326-E21B-474D-BF4A-7CA38B0B47B8}tf10001062</Template>
  <TotalTime>29617</TotalTime>
  <Words>1127</Words>
  <Application>Microsoft Macintosh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Century Gothic</vt:lpstr>
      <vt:lpstr>Montserrat</vt:lpstr>
      <vt:lpstr>Montserrat Medium</vt:lpstr>
      <vt:lpstr>Wingdings</vt:lpstr>
      <vt:lpstr>Wingdings 3</vt:lpstr>
      <vt:lpstr>Ion</vt:lpstr>
      <vt:lpstr>PCA Exhibitor Priority Points System</vt:lpstr>
      <vt:lpstr>PCA Points System     </vt:lpstr>
      <vt:lpstr>Room Block</vt:lpstr>
      <vt:lpstr>History Points</vt:lpstr>
      <vt:lpstr>Square Footage Points</vt:lpstr>
      <vt:lpstr> Product HUB Points </vt:lpstr>
      <vt:lpstr> Donation Points </vt:lpstr>
      <vt:lpstr>Advertising &amp; Sponsorship Points </vt:lpstr>
      <vt:lpstr>Advertising &amp;  Sponsorship Points Continued…</vt:lpstr>
      <vt:lpstr>How Priority Points are Reduced</vt:lpstr>
      <vt:lpstr>Examples of Priority Point  Accumulation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IPCPR Exhibitor Priority Points System</dc:title>
  <dc:creator/>
  <cp:lastModifiedBy>Erin Holland</cp:lastModifiedBy>
  <cp:revision>56</cp:revision>
  <cp:lastPrinted>2018-01-26T15:50:13Z</cp:lastPrinted>
  <dcterms:created xsi:type="dcterms:W3CDTF">2017-08-17T14:36:58Z</dcterms:created>
  <dcterms:modified xsi:type="dcterms:W3CDTF">2023-03-20T14:04:08Z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0x0101003A118972C1FE2E4EB982017AEF30C39A</vt:lpwstr>
  </property>
</Properties>
</file>